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2" r:id="rId2"/>
    <p:sldId id="311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6" r:id="rId15"/>
    <p:sldId id="324" r:id="rId16"/>
    <p:sldId id="325" r:id="rId17"/>
    <p:sldId id="327" r:id="rId18"/>
    <p:sldId id="331" r:id="rId19"/>
    <p:sldId id="328" r:id="rId20"/>
    <p:sldId id="32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00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5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12848-C47F-4239-8E1D-E0FE4C475F0A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31CFB-7132-44D9-8E9A-9D7BA5E21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30EB-B006-4258-9E3E-B5BFDF5DBE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A540-39D5-4502-A1BC-FE3F1AF3F3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833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77FD4-B265-407B-BCB5-C0F36D5076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C97CC-5F01-4677-AAB4-545CFD3957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350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978CA-3B81-4EF6-A1E6-44D4148071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527F-6E5F-410B-9B14-70F8DF57E2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435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030F6-45E6-4901-A495-CA0BBEB763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9A23-EEA4-4AFC-880D-F12B2D487C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975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BFF0A-EC9D-4025-A495-A0D07F334A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16383-F4AD-4276-92F9-95C0A426BE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102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BA1CF-A71A-4743-BDB2-0D00B7A85C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8B6B8-4A17-4489-B9E4-4F595940B3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436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F3D53-92A1-4FB4-A296-5B0EFAA613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7F0BA-C346-441A-8138-1C6B4CCD30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090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60D8-6244-4167-A44E-5193C68AC6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5FBDE-7D5F-4932-8C3B-5DF37CA5C3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462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D0D04-B9EB-40BF-885A-2F9FF6467E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8B4D4-7CD2-4D5C-9ECC-ACE5E772AC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029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28908-93C9-4E0A-A11C-52E70A50F1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8E154-2869-402E-8FC7-1014FD073B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677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ECF36-CDA6-49D9-AD03-22FDFBA75B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F090C-7E78-4A8B-A869-EE4335005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72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0">
              <a:srgbClr val="CC99FF"/>
            </a:gs>
            <a:gs pos="82001">
              <a:srgbClr val="99CCFF"/>
            </a:gs>
            <a:gs pos="100000">
              <a:srgbClr val="CCCCFF">
                <a:alpha val="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4ECA1A-BC69-44AD-819D-67F096A7AE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EAECEA-508A-43F2-9A57-DADE038FF7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Капля 8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rgbClr val="D8C5FF"/>
          </a:solidFill>
          <a:ln w="215900" cmpd="thickThin">
            <a:solidFill>
              <a:srgbClr val="7030A0"/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34" name="Рисунок 10" descr="69415775_01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0288" y="4375150"/>
            <a:ext cx="162877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12" descr="69415943_10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825" y="4581525"/>
            <a:ext cx="1112838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9538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https://i.ytimg.com/vi/ES_QnTraa9E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8" y="285728"/>
            <a:ext cx="592933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«Интеграция образовательных областей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«художественно-эстетическое развитие дошкольников»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 «познавательное  развитие дошкольников»по ФГОС ДО»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Дети должны жить в мире красоты, сказки, музыки, рисунка, фантазии, творчества.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В.А.Сухомлинский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Музыкальный руководитель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Весновская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Юлия Павловна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https://i.ytimg.com/vi/ES_QnTraa9E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pic>
        <p:nvPicPr>
          <p:cNvPr id="3" name="Рисунок 2" descr="http://www.2099.ru/wp-content/uploads/2013/06/o8YME82MWF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-214338"/>
            <a:ext cx="421484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tavr-obrazovanie.ru/_bl/0/321367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286124"/>
            <a:ext cx="4429124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https://i.ytimg.com/vi/ES_QnTraa9E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6929486"/>
          </a:xfrm>
          <a:prstGeom prst="rect">
            <a:avLst/>
          </a:prstGeom>
          <a:noFill/>
        </p:spPr>
      </p:pic>
      <p:pic>
        <p:nvPicPr>
          <p:cNvPr id="3" name="Рисунок 2" descr="http://freeppt4u.com/u/storage/ppt_2921/32f7-1384767628-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0"/>
            <a:ext cx="435771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lib.exdat.com/tw_files2/urls_66/34/d-33535/33535_html_24d897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3214686"/>
            <a:ext cx="4429156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https://i.ytimg.com/vi/ES_QnTraa9E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85720" y="2000240"/>
            <a:ext cx="62865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Главное требование ФГОС ДО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условий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способствующих эмоциональному благополучию каждого ребенка, его успешной социализации.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https://i.ytimg.com/vi/ES_QnTraa9E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pic>
        <p:nvPicPr>
          <p:cNvPr id="3" name="Picture 2" descr="G:\фото единство\DSC_1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6643702" cy="5929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https://i.ytimg.com/vi/ES_QnTraa9E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pic>
        <p:nvPicPr>
          <p:cNvPr id="3" name="Рисунок 2" descr="http://doy20.edu5gor.ru/images/muz_ugolok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0"/>
            <a:ext cx="4429156" cy="2928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4.bp.blogspot.com/-C_hIYxJFFlE/UI_nkmJsU0I/AAAAAAAAAZg/MMGY8PkV_5g/s1600/DSCF52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3" y="-285776"/>
            <a:ext cx="4143404" cy="31432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3.bp.blogspot.com/-qb4-FA7c1IY/UI_nuSucXWI/AAAAAAAAAZo/UXo8Dno4xGk/s1600/DSCF5289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000373"/>
            <a:ext cx="4500562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www.maam.ru/upload/blogs/detsad-365038-1442652252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2643182"/>
            <a:ext cx="4000529" cy="3953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https://i.ytimg.com/vi/ES_QnTraa9E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pic>
        <p:nvPicPr>
          <p:cNvPr id="4" name="Рисунок 3" descr="http://www.maam.ru/upload/blogs/detsad-39810-14282374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5631468" cy="5500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maam.ru/upload/blogs/a41001d7412e4df3e887df3ec8559d2a.jp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0"/>
            <a:ext cx="4500562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https://i.ytimg.com/vi/ES_QnTraa9E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pic>
        <p:nvPicPr>
          <p:cNvPr id="4" name="Рисунок 3" descr="http://mbdoualenka.ucoz.ru/2/muzykalnyj_ugolo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894"/>
            <a:ext cx="5143536" cy="62151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https://i.ytimg.com/vi/ES_QnTraa9E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135729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Музыкально-познавательное развитие дошкольников определяется (оценивается) степенью их заинтересованности, увлеченности, включением в совместную деятельность, применением на практике полученных знаний.</a:t>
            </a:r>
            <a:endParaRPr lang="ru-RU" sz="28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https://i.ytimg.com/vi/ES_QnTraa9E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14282" y="2071678"/>
            <a:ext cx="592935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Интеграция музыкального образования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другие виды детской деятельности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способствует обогащению музыкального опыта ребенка и делает жизнь детей радостней и ярче.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https://i.ytimg.com/vi/ES_QnTraa9E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192880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/>
              <a:t>Развивая ребёнка музыкально, мы способствуем становлению гармонично развитой личности.</a:t>
            </a:r>
            <a:endParaRPr lang="ru-RU" sz="36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ES_QnTraa9E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642918"/>
            <a:ext cx="721523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Задачи:</a:t>
            </a:r>
            <a:endParaRPr lang="ru-RU" sz="2000" b="1" dirty="0" smtClean="0"/>
          </a:p>
          <a:p>
            <a:endParaRPr lang="ru-RU" sz="2000" b="1" i="1" u="sng" dirty="0" smtClean="0"/>
          </a:p>
          <a:p>
            <a:r>
              <a:rPr lang="ru-RU" sz="2000" b="1" i="1" u="sng" dirty="0" smtClean="0"/>
              <a:t>Образовательные:</a:t>
            </a:r>
            <a:endParaRPr lang="ru-RU" sz="2000" b="1" u="sng" dirty="0" smtClean="0"/>
          </a:p>
          <a:p>
            <a:pPr lvl="0"/>
            <a:r>
              <a:rPr lang="ru-RU" sz="2000" b="1" dirty="0" smtClean="0"/>
              <a:t>Расширять кругозор детей, обогащать знаниями о мире музыки, способствуя удовлетворению познавательных потребностей дошкольников в процессе музыкальной деятельности.</a:t>
            </a:r>
          </a:p>
          <a:p>
            <a:endParaRPr lang="ru-RU" sz="2000" b="1" i="1" u="sng" dirty="0" smtClean="0"/>
          </a:p>
          <a:p>
            <a:r>
              <a:rPr lang="ru-RU" sz="2000" b="1" i="1" u="sng" dirty="0" smtClean="0"/>
              <a:t>Развивающие:</a:t>
            </a:r>
            <a:endParaRPr lang="ru-RU" sz="2000" b="1" u="sng" dirty="0" smtClean="0"/>
          </a:p>
          <a:p>
            <a:pPr lvl="0"/>
            <a:r>
              <a:rPr lang="ru-RU" sz="2000" b="1" dirty="0" smtClean="0"/>
              <a:t>Развивать познавательные и интеллектуальные музыкальные способности детей в процессе совместной со взрослыми музыкальной деятельности.</a:t>
            </a:r>
          </a:p>
          <a:p>
            <a:endParaRPr lang="ru-RU" sz="2000" b="1" i="1" u="sng" dirty="0" smtClean="0"/>
          </a:p>
          <a:p>
            <a:r>
              <a:rPr lang="ru-RU" sz="2000" b="1" i="1" u="sng" dirty="0" smtClean="0"/>
              <a:t>Воспитательные:</a:t>
            </a:r>
            <a:endParaRPr lang="ru-RU" sz="2000" b="1" u="sng" dirty="0" smtClean="0"/>
          </a:p>
          <a:p>
            <a:pPr lvl="0"/>
            <a:r>
              <a:rPr lang="ru-RU" sz="2000" b="1" dirty="0" smtClean="0"/>
              <a:t>Воспитывать у детей интерес к миру музыки, поддерживая детскую любознательность и активность.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https://i.ytimg.com/vi/ES_QnTraa9E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857364"/>
            <a:ext cx="48468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/>
              <a:t>СПАСИБО </a:t>
            </a:r>
          </a:p>
          <a:p>
            <a:pPr algn="ctr"/>
            <a:endParaRPr lang="ru-RU" sz="5400" b="1" dirty="0" smtClean="0"/>
          </a:p>
          <a:p>
            <a:pPr algn="ctr"/>
            <a:r>
              <a:rPr lang="ru-RU" sz="5400" b="1" dirty="0" smtClean="0"/>
              <a:t>ЗА ВНИМАНИЕ</a:t>
            </a:r>
            <a:r>
              <a:rPr lang="ru-RU" sz="5400" dirty="0" smtClean="0"/>
              <a:t>!</a:t>
            </a:r>
            <a:endParaRPr lang="ru-RU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https://i.ytimg.com/vi/ES_QnTraa9E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642910" y="0"/>
            <a:ext cx="642942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из основных принципов Стандарта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реализация программы в формах, специфических для детей данной возрастной группы, прежде всего в форме игры, познавательной и исследовательской деятельности, в форме творческой активности, обеспечивающей художественно-эстетическое развитие ребенка.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из основных принципов дошкольного образования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(по ФГОС ДО)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формирование познавательных интересов и познавательных действий ребенка в различных видах деятельности.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https://i.ytimg.com/vi/ES_QnTraa9E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7143777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42910" y="1714488"/>
            <a:ext cx="485778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«Благодаря познавательному интересу и сами знания, и процесс их приобретения становятся движущей силой развития интеллекта и важным фактором воспитания личности».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(А.И. Савенков, Д.П.Н., профессор кафедры психологии МПГУ)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https://i.ytimg.com/vi/ES_QnTraa9E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7143777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928662" y="1571612"/>
            <a:ext cx="53578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музыкальных занятиях активизируются познавательные процессы: восприятие, мышление, воображение, внимание, память при получении конкретных знаний, умений и навыков.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https://i.ytimg.com/vi/ES_QnTraa9E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85918" y="357166"/>
            <a:ext cx="53578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музыкальной деятельности: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Восприятие (слушание) музыки.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Исполнительство: пение, музыкально-ритмические движения, игра на детских музыкальных инструментах.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Творчество: песенное, танцевальное, музыкально-игровое, импровизация на музыкальных инструментах.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https://i.ytimg.com/vi/ES_QnTraa9E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28728" y="1214422"/>
            <a:ext cx="53578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Музыкально-образовательная деятельность: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общие сведения о музыке, специальные знания, связанные с различными видами музыкальной деятельности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https://i.ytimg.com/vi/ES_QnTraa9E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76"/>
            <a:ext cx="9144000" cy="7000900"/>
          </a:xfrm>
          <a:prstGeom prst="rect">
            <a:avLst/>
          </a:prstGeom>
          <a:noFill/>
        </p:spPr>
      </p:pic>
      <p:pic>
        <p:nvPicPr>
          <p:cNvPr id="4" name="Рисунок 3" descr="https://www.o-detstve.ru/assets/images/forteachers/DOU/Prazdnik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0"/>
            <a:ext cx="4071966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maam.ru/upload/blogs/69cf80969baeebad89de5e6301a16099.jp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2"/>
            <a:ext cx="4857752" cy="3500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https://i.ytimg.com/vi/ES_QnTraa9E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pic>
        <p:nvPicPr>
          <p:cNvPr id="3" name="Рисунок 2" descr="http://tagilmama-common.s3-eu-west-1.amazonaws.com/medialibrary/4ff/4ff1df479fd7bfd3950ecca5098fe457/9fe2719bb662a6e227929cece02356e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0"/>
            <a:ext cx="4684725" cy="37501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cannington-ag.com/images/lesson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3357562"/>
            <a:ext cx="4500594" cy="3500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</TotalTime>
  <Words>295</Words>
  <Application>Microsoft Office PowerPoint</Application>
  <PresentationFormat>Экран (4:3)</PresentationFormat>
  <Paragraphs>46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Фокина Л. П. Шаблон 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enter</dc:creator>
  <cp:lastModifiedBy>Admin</cp:lastModifiedBy>
  <cp:revision>114</cp:revision>
  <dcterms:created xsi:type="dcterms:W3CDTF">2014-03-29T10:42:50Z</dcterms:created>
  <dcterms:modified xsi:type="dcterms:W3CDTF">2016-11-21T15:57:38Z</dcterms:modified>
</cp:coreProperties>
</file>